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70" r:id="rId5"/>
    <p:sldId id="267" r:id="rId6"/>
    <p:sldId id="268" r:id="rId7"/>
    <p:sldId id="269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B04"/>
    <a:srgbClr val="F0E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48" autoAdjust="0"/>
    <p:restoredTop sz="94660"/>
  </p:normalViewPr>
  <p:slideViewPr>
    <p:cSldViewPr snapToGrid="0">
      <p:cViewPr>
        <p:scale>
          <a:sx n="94" d="100"/>
          <a:sy n="94" d="100"/>
        </p:scale>
        <p:origin x="-931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00290D-8E22-4957-B88D-AF17DE2B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9C08D13-0E96-465A-A125-E16C9415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6185CAF-9083-4609-8EDC-08F79FC8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8F60D93-03BE-402F-B7E4-F4BC0B26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FD8E6FC-DD0D-42C2-809F-B0B2ED16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53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3A5767-39D9-4558-8E0D-C2138D49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B962E51D-F7CC-4DE6-A424-CB294D037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8FCC692-5C00-488D-84DC-FA2928AC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E22989A-C308-473A-93E6-7927898B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F5D3E4BE-E954-40F1-A052-E0586BD4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1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9919573B-D4BB-4702-88A8-2A0731587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59B42B7B-85C6-4454-B64E-AE42B97BF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363D108-AB42-4FA9-894A-A157261B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C3F10BB5-3CA6-46A4-B88D-111A3D90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3901C052-F2AC-4DA6-8754-C5231D35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6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CB1C47-A5C4-46A4-9BE3-EB77D5C6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07B491A-B94A-42CB-919B-D4B31C47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85945B3-7F6F-4B4B-945B-FBFAB7B4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A52D9B2-700D-4193-9F21-24860440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A2C2D4C5-37DE-446F-A7B4-C9FF0C9B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82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333A5F-78C1-49AA-943B-B8E7D24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FB8BF9D-7C21-4DA4-8E2F-05CC572B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769A60C-3A9C-4980-908F-213B1977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5B89E2B-1601-413E-A3BA-ED56BF3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20C2A6B-9842-49DD-81C9-6417735D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25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80DBD3-4E26-4175-88F4-02035073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E44D501-B796-4F61-9A74-F7FDFA057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49D50E0A-BBDC-45E4-88D8-9D25AF141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F9E1D4A-F400-4EE4-B229-29E514C1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59633301-8CF8-4F98-AB3B-1A87725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38197BF-85F1-4ADF-8682-2AA2D07D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0A4833-6C10-4104-B8C5-FAF927AF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5DCDEFE-B5CE-45B3-82E5-3B52354C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AF95C840-029D-4723-9D23-B4CE10C32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502F36B-17D8-4033-9B32-20E99E910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CC59646D-3F16-4535-9828-75501735D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9688C832-E680-47D6-811C-76ABD2FC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3DDFBEF4-C4EC-41CB-B3E4-68647101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2DED716D-BA05-49D1-9063-149CEFD1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51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E418F9-2DDF-4E94-A413-E4B0893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5026966E-380E-472C-8189-BE0A7B3A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CB62EBE4-4B34-401B-BAF2-DC98404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DE05C84C-994D-44E8-9F97-1E76AB4B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27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DD46F49A-EF4A-41B4-A5ED-33AE95B8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CE8C38C8-8947-4EE7-AEB8-843DF410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A6E1152B-A01E-44BF-94DE-EF56C87A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15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BA381E-70A5-4E97-AE0A-EC461425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33B10F3-F5DC-4B4D-B2F1-4DC7505D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B2ADF1C-CA29-442E-947F-13D874732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04D6C009-E84B-4596-A4DE-87ACA9F4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EEE86700-6AD5-412E-A31A-5ACDD6C5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F1E44A24-0674-4CAF-9A16-A00D92C3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50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F87B81-B849-4047-8522-9F28DACC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480C69EC-5A0A-4D94-871B-A343D301D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0090D03-4C9E-4D7A-9D9E-DB0C767AF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CB0B792-8411-4EE6-AC8C-73E33DD7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4B73B827-E4FD-4797-AFA1-28B9EF49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14EC3E1D-8189-4D24-A8C9-D54172F9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797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5CD592BF-7D91-44DE-BF19-453FEC6A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6AC6FAB-89AD-4448-9E82-555C0774B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8B02DB1-0C94-4CA9-A5E6-40DA07EA8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7331-566C-43E5-A10D-DD3DAB0BA859}" type="datetimeFigureOut">
              <a:rPr lang="sk-SK" smtClean="0"/>
              <a:t>7. 6. 2022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BBAEA7E-4F4C-4E92-A026-6778ACA54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77855233-9BE3-4B26-AE4E-2794B1647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5371-ECD6-4920-B757-7BF439E439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43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18BC82-FA62-418E-9375-4761B7A3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91868AB9-E0A4-4549-A717-85E5A76DA2EE}"/>
              </a:ext>
            </a:extLst>
          </p:cNvPr>
          <p:cNvSpPr/>
          <p:nvPr/>
        </p:nvSpPr>
        <p:spPr>
          <a:xfrm>
            <a:off x="-178494" y="0"/>
            <a:ext cx="12370493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AC1B27CE-E9DE-4493-B53C-8D0A94716D1D}"/>
              </a:ext>
            </a:extLst>
          </p:cNvPr>
          <p:cNvSpPr/>
          <p:nvPr/>
        </p:nvSpPr>
        <p:spPr>
          <a:xfrm>
            <a:off x="-1445594" y="-515388"/>
            <a:ext cx="3657600" cy="3557846"/>
          </a:xfrm>
          <a:prstGeom prst="ellipse">
            <a:avLst/>
          </a:prstGeom>
          <a:solidFill>
            <a:srgbClr val="F0E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717AB8D0-2B4D-418C-8F92-FF1D409C0691}"/>
              </a:ext>
            </a:extLst>
          </p:cNvPr>
          <p:cNvSpPr/>
          <p:nvPr/>
        </p:nvSpPr>
        <p:spPr>
          <a:xfrm>
            <a:off x="-1445594" y="-349134"/>
            <a:ext cx="3657600" cy="3225338"/>
          </a:xfrm>
          <a:prstGeom prst="ellipse">
            <a:avLst/>
          </a:prstGeom>
          <a:solidFill>
            <a:srgbClr val="8A1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8A1B04"/>
              </a:solidFill>
            </a:endParaRP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xmlns="" id="{08713F07-8DC4-4ABE-94CA-F0F569971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58"/>
            <a:ext cx="1787512" cy="1687815"/>
          </a:xfr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F17D9C25-148D-4998-A9D9-88CAC3186FC0}"/>
              </a:ext>
            </a:extLst>
          </p:cNvPr>
          <p:cNvSpPr txBox="1"/>
          <p:nvPr/>
        </p:nvSpPr>
        <p:spPr>
          <a:xfrm>
            <a:off x="2517526" y="1630820"/>
            <a:ext cx="91780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700" dirty="0">
                <a:solidFill>
                  <a:schemeClr val="bg1"/>
                </a:solidFill>
              </a:rPr>
              <a:t>Dom sv. Simeona – denný stacionár, Sačurov, okres Vranov nad Topľou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xmlns="" id="{B19AAB7D-C7E2-4C97-BC6E-C6F2AB8441E8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xmlns="" id="{1F01ECC5-D5CE-4737-B1BE-8AB5FD2CEA7C}"/>
              </a:ext>
            </a:extLst>
          </p:cNvPr>
          <p:cNvSpPr/>
          <p:nvPr/>
        </p:nvSpPr>
        <p:spPr>
          <a:xfrm>
            <a:off x="462416" y="2876204"/>
            <a:ext cx="136879" cy="3981796"/>
          </a:xfrm>
          <a:prstGeom prst="rect">
            <a:avLst/>
          </a:prstGeom>
          <a:solidFill>
            <a:srgbClr val="F0E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A6B27534-CCD2-45AA-B6D4-9909C20C1D93}"/>
              </a:ext>
            </a:extLst>
          </p:cNvPr>
          <p:cNvSpPr txBox="1"/>
          <p:nvPr/>
        </p:nvSpPr>
        <p:spPr>
          <a:xfrm>
            <a:off x="7410355" y="4492746"/>
            <a:ext cx="55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>
                <a:solidFill>
                  <a:schemeClr val="bg1">
                    <a:lumMod val="95000"/>
                  </a:schemeClr>
                </a:solidFill>
              </a:rPr>
              <a:t>kolektív zamestnancov GKCH</a:t>
            </a:r>
          </a:p>
          <a:p>
            <a:pPr>
              <a:lnSpc>
                <a:spcPct val="150000"/>
              </a:lnSpc>
            </a:pPr>
            <a:r>
              <a:rPr lang="sk-SK" sz="2400" smtClean="0">
                <a:solidFill>
                  <a:schemeClr val="bg1">
                    <a:lumMod val="95000"/>
                  </a:schemeClr>
                </a:solidFill>
              </a:rPr>
              <a:t>Mgr. Silvia </a:t>
            </a:r>
            <a:r>
              <a:rPr lang="sk-SK" sz="2400" dirty="0" err="1">
                <a:solidFill>
                  <a:schemeClr val="bg1">
                    <a:lumMod val="95000"/>
                  </a:schemeClr>
                </a:solidFill>
              </a:rPr>
              <a:t>Kerčáková</a:t>
            </a:r>
            <a:endParaRPr lang="sk-SK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1DB27D64-8E91-416B-8655-F569D844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27" y="3437965"/>
            <a:ext cx="2288725" cy="30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2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7234B6E3-E50A-4957-9D6F-11CAF717CFC0}"/>
              </a:ext>
            </a:extLst>
          </p:cNvPr>
          <p:cNvSpPr/>
          <p:nvPr/>
        </p:nvSpPr>
        <p:spPr>
          <a:xfrm>
            <a:off x="6338594" y="1704788"/>
            <a:ext cx="4329406" cy="3691964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1121E64B-31F0-4EAB-92CC-3C199CB65865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481697EB-A375-448D-B546-A007CD9FBA7B}"/>
              </a:ext>
            </a:extLst>
          </p:cNvPr>
          <p:cNvSpPr/>
          <p:nvPr/>
        </p:nvSpPr>
        <p:spPr>
          <a:xfrm>
            <a:off x="2394" y="0"/>
            <a:ext cx="596901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051958-98B6-4045-A94F-485C6760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81" y="549921"/>
            <a:ext cx="7600149" cy="665163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8A1B04"/>
                </a:solidFill>
              </a:rPr>
              <a:t>História denného stacionára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8D3EF7-EB52-4D2D-9632-6EF45966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109" y="1599172"/>
            <a:ext cx="5479428" cy="5340108"/>
          </a:xfrm>
        </p:spPr>
        <p:txBody>
          <a:bodyPr>
            <a:normAutofit fontScale="47500" lnSpcReduction="20000"/>
          </a:bodyPr>
          <a:lstStyle/>
          <a:p>
            <a:pPr marL="571500" indent="-5715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k-SK" sz="4200" dirty="0"/>
              <a:t>2013 – ponuka objektu bývalej farskej budovy od miestneho duchovného správcu o. Jozefa </a:t>
            </a:r>
            <a:r>
              <a:rPr lang="sk-SK" sz="4200" dirty="0" err="1"/>
              <a:t>Zorvana</a:t>
            </a:r>
            <a:r>
              <a:rPr lang="sk-SK" sz="4200" dirty="0"/>
              <a:t>.</a:t>
            </a:r>
          </a:p>
          <a:p>
            <a:pPr marL="571500" indent="-5715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k-SK" sz="4200" dirty="0"/>
              <a:t>6. mája 2013 – Rozhodnutie o zriadení novej organizačnej zložky Dom sv. Simeona.</a:t>
            </a:r>
          </a:p>
          <a:p>
            <a:pPr marL="571500" indent="-5715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k-SK" sz="4200" dirty="0"/>
              <a:t>10. júla – RÚVZ vo Vranove nad Topľou vydal Rozhodnutie k priestorom na kapacitu 14.</a:t>
            </a:r>
          </a:p>
          <a:p>
            <a:pPr marL="571500" indent="-5715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k-SK" sz="4200" dirty="0"/>
              <a:t>8. augusta – PSK zaregistroval </a:t>
            </a:r>
            <a:r>
              <a:rPr lang="sk-SK" sz="4200" b="1" dirty="0"/>
              <a:t>prvý denný stacionár GKCH </a:t>
            </a:r>
            <a:r>
              <a:rPr lang="sk-SK" sz="4200" dirty="0"/>
              <a:t>s dátumom začatia poskytovania sociálnej služby 1. november.</a:t>
            </a:r>
          </a:p>
          <a:p>
            <a:pPr marL="571500" indent="-5715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k-SK" sz="4200" dirty="0"/>
              <a:t>14. novembra – slávnostné otvorenie denného stacionára.</a:t>
            </a:r>
          </a:p>
          <a:p>
            <a:pPr marL="571500" indent="-5715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k-SK" sz="4200" dirty="0"/>
              <a:t>24. novembra – posvätenie priestorov pomocným biskupom Mons. Milanom Lachom, SJ.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017AB0D-5081-4587-AA67-FBE66F343AC1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6D5BBF31-8E80-4328-9FAE-33EB611D7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16" y="1704788"/>
            <a:ext cx="4826996" cy="36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82DB6BCA-CEE4-407C-B2B9-93E33BB8C754}"/>
              </a:ext>
            </a:extLst>
          </p:cNvPr>
          <p:cNvSpPr/>
          <p:nvPr/>
        </p:nvSpPr>
        <p:spPr>
          <a:xfrm>
            <a:off x="5952565" y="1999129"/>
            <a:ext cx="4715435" cy="321833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1121E64B-31F0-4EAB-92CC-3C199CB65865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481697EB-A375-448D-B546-A007CD9FBA7B}"/>
              </a:ext>
            </a:extLst>
          </p:cNvPr>
          <p:cNvSpPr/>
          <p:nvPr/>
        </p:nvSpPr>
        <p:spPr>
          <a:xfrm>
            <a:off x="2394" y="0"/>
            <a:ext cx="596901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051958-98B6-4045-A94F-485C6760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81" y="549921"/>
            <a:ext cx="7600149" cy="665163"/>
          </a:xfrm>
        </p:spPr>
        <p:txBody>
          <a:bodyPr>
            <a:noAutofit/>
          </a:bodyPr>
          <a:lstStyle/>
          <a:p>
            <a:r>
              <a:rPr lang="sk-SK" sz="3600">
                <a:solidFill>
                  <a:srgbClr val="8A1B04"/>
                </a:solidFill>
              </a:rPr>
              <a:t>Denný stacionár</a:t>
            </a:r>
            <a:endParaRPr lang="sk-SK" sz="3600" dirty="0">
              <a:solidFill>
                <a:srgbClr val="8A1B04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8D3EF7-EB52-4D2D-9632-6EF45966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630" y="1215084"/>
            <a:ext cx="4865594" cy="50929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k-SK" sz="2000" dirty="0"/>
              <a:t>Sociálna služba </a:t>
            </a:r>
            <a:r>
              <a:rPr lang="sk-SK" sz="2000" b="1" dirty="0"/>
              <a:t>na určitý čas</a:t>
            </a:r>
            <a:r>
              <a:rPr lang="sk-SK" sz="2000" dirty="0"/>
              <a:t> (4 – 8 hodín):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b="1" dirty="0"/>
              <a:t>v pracovných dňoch </a:t>
            </a:r>
            <a:r>
              <a:rPr lang="sk-SK" sz="2000" dirty="0"/>
              <a:t>podľa § 40 zákona o sociálnych službách.</a:t>
            </a:r>
          </a:p>
          <a:p>
            <a:pPr algn="l"/>
            <a:r>
              <a:rPr lang="sk-SK" sz="2000" dirty="0"/>
              <a:t>Poskytuje, zabezpečuje a utvára podmienky: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/>
              <a:t>odborné (soc. poradenstvo, soc. rehabilitácia, rozvoj pracovných zručností),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/>
              <a:t>obslužné (stravovanie),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/>
              <a:t>ďalšie (záujmová činnosť) a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/>
              <a:t>iné činnosti (preprava).</a:t>
            </a:r>
          </a:p>
          <a:p>
            <a:pPr algn="l"/>
            <a:r>
              <a:rPr lang="sk-SK" sz="2000" b="1" dirty="0"/>
              <a:t>Cieľová skupina</a:t>
            </a:r>
            <a:r>
              <a:rPr lang="sk-SK" sz="2000" dirty="0"/>
              <a:t>: seniori z obce a okolia.</a:t>
            </a:r>
          </a:p>
          <a:p>
            <a:pPr algn="l"/>
            <a:r>
              <a:rPr lang="sk-SK" sz="2000" b="1" dirty="0"/>
              <a:t>Podmienka prijatia</a:t>
            </a:r>
            <a:r>
              <a:rPr lang="sk-SK" sz="2000" dirty="0"/>
              <a:t>: Rozhodnutie o odkázanosti so stupňom odkázanosti III. až VI., vydané obcou.</a:t>
            </a:r>
          </a:p>
          <a:p>
            <a:pPr algn="l"/>
            <a:r>
              <a:rPr lang="sk-SK" sz="2000" b="1" dirty="0"/>
              <a:t>Financovanie</a:t>
            </a:r>
            <a:r>
              <a:rPr lang="sk-SK" sz="2000" dirty="0"/>
              <a:t>: MPSVaR, obce a prijímatelia sociálnych služieb.</a:t>
            </a:r>
          </a:p>
          <a:p>
            <a:pPr algn="l"/>
            <a:endParaRPr lang="sk-SK" sz="2000" dirty="0"/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017AB0D-5081-4587-AA67-FBE66F343AC1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AEC0937F-0BD8-4B31-83E9-FCEA4584F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9" y="1905747"/>
            <a:ext cx="4865594" cy="32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1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1121E64B-31F0-4EAB-92CC-3C199CB65865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481697EB-A375-448D-B546-A007CD9FBA7B}"/>
              </a:ext>
            </a:extLst>
          </p:cNvPr>
          <p:cNvSpPr/>
          <p:nvPr/>
        </p:nvSpPr>
        <p:spPr>
          <a:xfrm>
            <a:off x="2394" y="0"/>
            <a:ext cx="596901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051958-98B6-4045-A94F-485C6760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81" y="549921"/>
            <a:ext cx="7600149" cy="665163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8A1B04"/>
                </a:solidFill>
              </a:rPr>
              <a:t>Profil prijímateľa sociálnej služby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8D3EF7-EB52-4D2D-9632-6EF45966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1215085"/>
            <a:ext cx="7454900" cy="474121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b="1" dirty="0"/>
              <a:t>Osamelo žijúci senior v domácnosti</a:t>
            </a:r>
            <a:r>
              <a:rPr lang="sk-SK" dirty="0"/>
              <a:t>.</a:t>
            </a:r>
          </a:p>
          <a:p>
            <a:pPr algn="just"/>
            <a:r>
              <a:rPr lang="sk-SK" b="1" dirty="0"/>
              <a:t>Odkázaný na pomoc</a:t>
            </a:r>
            <a:r>
              <a:rPr lang="sk-SK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pri stravovaní, pri hygiene, pri presunoch (riziko pádu), pri orientácii, pri zdravotných problémov  (potreba náležitého dohľadu),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pri aktivizácii a socializácii.</a:t>
            </a:r>
          </a:p>
          <a:p>
            <a:pPr algn="just"/>
            <a:r>
              <a:rPr lang="sk-SK" b="1" dirty="0"/>
              <a:t>Riziká dennej dochádzky</a:t>
            </a:r>
            <a:r>
              <a:rPr lang="sk-SK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nízky mesačný príjem (zvýšené náklady na lieky, domácnosť a pod.),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nestabilný zdravotný stav a časté návštevy lekárov,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záväzky k aktivitám  domácnosti. Pri nižšom stupni odkázanosti, preferovali len určité dni a hodiny.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sk-SK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017AB0D-5081-4587-AA67-FBE66F343AC1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92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B5AF7071-BF48-42A0-A475-8F8F79C649CB}"/>
              </a:ext>
            </a:extLst>
          </p:cNvPr>
          <p:cNvSpPr/>
          <p:nvPr/>
        </p:nvSpPr>
        <p:spPr>
          <a:xfrm>
            <a:off x="6428096" y="1613647"/>
            <a:ext cx="4239904" cy="3579326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1121E64B-31F0-4EAB-92CC-3C199CB65865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481697EB-A375-448D-B546-A007CD9FBA7B}"/>
              </a:ext>
            </a:extLst>
          </p:cNvPr>
          <p:cNvSpPr/>
          <p:nvPr/>
        </p:nvSpPr>
        <p:spPr>
          <a:xfrm>
            <a:off x="2394" y="0"/>
            <a:ext cx="596901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051958-98B6-4045-A94F-485C6760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1128" y="626642"/>
            <a:ext cx="7600149" cy="665163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8A1B04"/>
                </a:solidFill>
              </a:rPr>
              <a:t>Denný stacionár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8D3EF7-EB52-4D2D-9632-6EF45966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536" y="1732811"/>
            <a:ext cx="4727111" cy="3579326"/>
          </a:xfrm>
        </p:spPr>
        <p:txBody>
          <a:bodyPr>
            <a:normAutofit/>
          </a:bodyPr>
          <a:lstStyle/>
          <a:p>
            <a:pPr algn="l"/>
            <a:r>
              <a:rPr lang="sk-SK" sz="2000" b="1" i="1" u="sng" dirty="0"/>
              <a:t>Vízia</a:t>
            </a:r>
          </a:p>
          <a:p>
            <a:pPr algn="just"/>
            <a:r>
              <a:rPr lang="sk-SK" sz="2000" i="1" dirty="0"/>
              <a:t>Zmysluplnosť každého okamihu života v spoločenstve ľudí. </a:t>
            </a:r>
          </a:p>
          <a:p>
            <a:pPr algn="l"/>
            <a:r>
              <a:rPr lang="sk-SK" sz="2000" b="1" i="1" u="sng" dirty="0"/>
              <a:t>Cieľ</a:t>
            </a:r>
          </a:p>
          <a:p>
            <a:pPr algn="just"/>
            <a:r>
              <a:rPr lang="sk-SK" sz="2000" b="1" dirty="0"/>
              <a:t>Zabezpečiť priestor </a:t>
            </a:r>
            <a:r>
              <a:rPr lang="sk-SK" sz="2000" dirty="0"/>
              <a:t>pre zmysluplné využitie voľného času, pre vzájomné zdieľanie a </a:t>
            </a:r>
            <a:r>
              <a:rPr lang="sk-SK" sz="2000" b="1" dirty="0"/>
              <a:t>začlenenie</a:t>
            </a:r>
            <a:r>
              <a:rPr lang="sk-SK" sz="2000" dirty="0"/>
              <a:t> </a:t>
            </a:r>
            <a:r>
              <a:rPr lang="sk-SK" sz="2000" b="1" dirty="0"/>
              <a:t>do spoločnosti</a:t>
            </a:r>
            <a:r>
              <a:rPr lang="sk-SK" sz="2000" dirty="0"/>
              <a:t>.</a:t>
            </a:r>
          </a:p>
          <a:p>
            <a:pPr algn="just"/>
            <a:r>
              <a:rPr lang="sk-SK" sz="2000" b="1" dirty="0"/>
              <a:t>Poskytnúť</a:t>
            </a:r>
            <a:r>
              <a:rPr lang="sk-SK" sz="2000" dirty="0"/>
              <a:t> podporu a blízkosť pri napĺňaní potrieb v období osamelosti a odkázanosti na pomoc druhého.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017AB0D-5081-4587-AA67-FBE66F343AC1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A78AA762-C58A-4186-B861-CD8AB58AF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23" y="1732811"/>
            <a:ext cx="4412775" cy="33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C8E09078-95CE-4D7D-AFD4-D0740E4F174C}"/>
              </a:ext>
            </a:extLst>
          </p:cNvPr>
          <p:cNvSpPr/>
          <p:nvPr/>
        </p:nvSpPr>
        <p:spPr>
          <a:xfrm>
            <a:off x="2456329" y="4338918"/>
            <a:ext cx="3575866" cy="2340959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AC66E1CB-7E6C-443D-9F4C-018B64A5DA2B}"/>
              </a:ext>
            </a:extLst>
          </p:cNvPr>
          <p:cNvSpPr/>
          <p:nvPr/>
        </p:nvSpPr>
        <p:spPr>
          <a:xfrm>
            <a:off x="5943034" y="1187779"/>
            <a:ext cx="4429131" cy="5492097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1121E64B-31F0-4EAB-92CC-3C199CB65865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481697EB-A375-448D-B546-A007CD9FBA7B}"/>
              </a:ext>
            </a:extLst>
          </p:cNvPr>
          <p:cNvSpPr/>
          <p:nvPr/>
        </p:nvSpPr>
        <p:spPr>
          <a:xfrm>
            <a:off x="2394" y="0"/>
            <a:ext cx="596901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051958-98B6-4045-A94F-485C6760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12"/>
            <a:ext cx="7600149" cy="665163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8A1B04"/>
                </a:solidFill>
              </a:rPr>
              <a:t>Preferované činnosti seniorov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8D3EF7-EB52-4D2D-9632-6EF45966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390" y="1021220"/>
            <a:ext cx="3683000" cy="5208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sz="1900" dirty="0"/>
              <a:t>Individuálne a skupinové rozhovory, aktivity podľa individuálnych potrieb.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sz="1900" dirty="0"/>
              <a:t>Duchovný program, návštevy kňazov a ich katechézy.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sz="1900" dirty="0"/>
              <a:t>Spev, oslavy a pohostenia.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sz="1900" dirty="0"/>
              <a:t>Návštevy umeleckých a folklórnych skupín, detí a zaujímavých osobností.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sz="1900" dirty="0"/>
              <a:t>Výlety.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017AB0D-5081-4587-AA67-FBE66F343AC1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3654B750-2569-44CB-91F1-840FC62E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52" y="4199296"/>
            <a:ext cx="4252473" cy="248058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96D59701-A2DE-4130-8C16-16D709000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84" y="4435522"/>
            <a:ext cx="3415150" cy="224435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344B2ED4-5949-4F4D-B8EE-10796164F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95" y="1187779"/>
            <a:ext cx="4252473" cy="29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9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1121E64B-31F0-4EAB-92CC-3C199CB65865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481697EB-A375-448D-B546-A007CD9FBA7B}"/>
              </a:ext>
            </a:extLst>
          </p:cNvPr>
          <p:cNvSpPr/>
          <p:nvPr/>
        </p:nvSpPr>
        <p:spPr>
          <a:xfrm>
            <a:off x="2394" y="0"/>
            <a:ext cx="596901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051958-98B6-4045-A94F-485C6760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81" y="549921"/>
            <a:ext cx="7600149" cy="665163"/>
          </a:xfrm>
        </p:spPr>
        <p:txBody>
          <a:bodyPr>
            <a:noAutofit/>
          </a:bodyPr>
          <a:lstStyle/>
          <a:p>
            <a:r>
              <a:rPr lang="sk-SK" sz="3600">
                <a:solidFill>
                  <a:srgbClr val="8A1B04"/>
                </a:solidFill>
              </a:rPr>
              <a:t>Roky aktívnej činnosti</a:t>
            </a:r>
            <a:endParaRPr lang="sk-SK" sz="3600" dirty="0">
              <a:solidFill>
                <a:srgbClr val="8A1B04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8D3EF7-EB52-4D2D-9632-6EF45966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1608137"/>
            <a:ext cx="8586694" cy="4699941"/>
          </a:xfrm>
        </p:spPr>
        <p:txBody>
          <a:bodyPr>
            <a:normAutofit fontScale="92500"/>
          </a:bodyPr>
          <a:lstStyle/>
          <a:p>
            <a:pPr algn="just"/>
            <a:r>
              <a:rPr lang="sk-SK" b="1" dirty="0"/>
              <a:t>Zmena kapacity </a:t>
            </a:r>
            <a:r>
              <a:rPr lang="sk-SK" dirty="0"/>
              <a:t>v roku: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dirty="0"/>
              <a:t>2014 – 20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dirty="0"/>
              <a:t>2019 – 15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Prehľad prijímateľov sociálnej služby podľa </a:t>
            </a:r>
            <a:r>
              <a:rPr lang="sk-SK" b="1" dirty="0"/>
              <a:t>obcí od 2014 do 2020</a:t>
            </a:r>
            <a:r>
              <a:rPr lang="sk-SK" dirty="0"/>
              <a:t>: 56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Sačurov: 25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Sečovská Polianka: 23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Vranov nad Topľou: 4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Dlhé Klčovo:  2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Čaklov: 1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k-SK" dirty="0"/>
              <a:t>Cabov: 1</a:t>
            </a:r>
          </a:p>
          <a:p>
            <a:pPr algn="just"/>
            <a:endParaRPr lang="sk-SK" b="1" dirty="0"/>
          </a:p>
          <a:p>
            <a:pPr algn="just"/>
            <a:endParaRPr lang="sk-SK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E017AB0D-5081-4587-AA67-FBE66F343AC1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16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9952FDFD-808D-490C-92A5-5964714E50FA}"/>
              </a:ext>
            </a:extLst>
          </p:cNvPr>
          <p:cNvSpPr/>
          <p:nvPr/>
        </p:nvSpPr>
        <p:spPr>
          <a:xfrm>
            <a:off x="-178494" y="0"/>
            <a:ext cx="12370493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D9E15B8C-B2FB-42AB-91EA-6CBC80156837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8A1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7B78431A-3CC7-4649-AF25-A67F6A67BDB4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551D0D82-C588-43B2-88D7-78EAB9F67723}"/>
              </a:ext>
            </a:extLst>
          </p:cNvPr>
          <p:cNvSpPr/>
          <p:nvPr/>
        </p:nvSpPr>
        <p:spPr>
          <a:xfrm>
            <a:off x="-1445594" y="-515388"/>
            <a:ext cx="3657600" cy="3557846"/>
          </a:xfrm>
          <a:prstGeom prst="ellipse">
            <a:avLst/>
          </a:prstGeom>
          <a:solidFill>
            <a:srgbClr val="F0E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C5E1B5F1-63FF-406B-997C-E40D0DFFDAAB}"/>
              </a:ext>
            </a:extLst>
          </p:cNvPr>
          <p:cNvSpPr/>
          <p:nvPr/>
        </p:nvSpPr>
        <p:spPr>
          <a:xfrm>
            <a:off x="-1445594" y="-349134"/>
            <a:ext cx="3657600" cy="3225338"/>
          </a:xfrm>
          <a:prstGeom prst="ellipse">
            <a:avLst/>
          </a:prstGeom>
          <a:solidFill>
            <a:srgbClr val="8A1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8A1B04"/>
              </a:solidFill>
            </a:endParaRPr>
          </a:p>
        </p:txBody>
      </p:sp>
      <p:pic>
        <p:nvPicPr>
          <p:cNvPr id="15" name="Zástupný objekt pre obsah 9">
            <a:extLst>
              <a:ext uri="{FF2B5EF4-FFF2-40B4-BE49-F238E27FC236}">
                <a16:creationId xmlns:a16="http://schemas.microsoft.com/office/drawing/2014/main" xmlns="" id="{8AA40723-4238-479B-84EB-512CF3AA8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58"/>
            <a:ext cx="1787512" cy="1687815"/>
          </a:xfrm>
          <a:prstGeom prst="rect">
            <a:avLst/>
          </a:prstGeom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xmlns="" id="{8B6554A3-7F89-450D-8D7A-EED195C38500}"/>
              </a:ext>
            </a:extLst>
          </p:cNvPr>
          <p:cNvSpPr/>
          <p:nvPr/>
        </p:nvSpPr>
        <p:spPr>
          <a:xfrm>
            <a:off x="11617312" y="0"/>
            <a:ext cx="136879" cy="6858000"/>
          </a:xfrm>
          <a:prstGeom prst="rect">
            <a:avLst/>
          </a:prstGeom>
          <a:solidFill>
            <a:srgbClr val="F0E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 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xmlns="" id="{A4F834FA-F204-4317-B2AF-26386B283EAD}"/>
              </a:ext>
            </a:extLst>
          </p:cNvPr>
          <p:cNvSpPr/>
          <p:nvPr/>
        </p:nvSpPr>
        <p:spPr>
          <a:xfrm>
            <a:off x="462416" y="2876204"/>
            <a:ext cx="136879" cy="3981796"/>
          </a:xfrm>
          <a:prstGeom prst="rect">
            <a:avLst/>
          </a:prstGeom>
          <a:solidFill>
            <a:srgbClr val="F0E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4EFD5971-6F10-4203-BF18-D7240338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024" y="523557"/>
            <a:ext cx="4389159" cy="1325563"/>
          </a:xfrm>
        </p:spPr>
        <p:txBody>
          <a:bodyPr>
            <a:noAutofit/>
          </a:bodyPr>
          <a:lstStyle/>
          <a:p>
            <a:r>
              <a:rPr lang="sk-SK" sz="6000" dirty="0">
                <a:solidFill>
                  <a:srgbClr val="F0E969"/>
                </a:solidFill>
              </a:rPr>
              <a:t>        </a:t>
            </a:r>
            <a:r>
              <a:rPr lang="sk-SK" sz="5400" dirty="0">
                <a:solidFill>
                  <a:srgbClr val="F0E969"/>
                </a:solidFill>
              </a:rPr>
              <a:t>ĎAKUJEME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xmlns="" id="{C00C17A9-C171-48A0-9B4A-927CB10D5BE9}"/>
              </a:ext>
            </a:extLst>
          </p:cNvPr>
          <p:cNvSpPr/>
          <p:nvPr/>
        </p:nvSpPr>
        <p:spPr>
          <a:xfrm>
            <a:off x="2397760" y="2133600"/>
            <a:ext cx="7741920" cy="4439920"/>
          </a:xfrm>
          <a:prstGeom prst="rect">
            <a:avLst/>
          </a:prstGeom>
          <a:solidFill>
            <a:srgbClr val="F0E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xmlns="" id="{585D610A-26F1-48DB-876E-5E940D814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23" y="2246373"/>
            <a:ext cx="7521527" cy="42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829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441</Words>
  <Application>Microsoft Office PowerPoint</Application>
  <PresentationFormat>Custom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Motív Office</vt:lpstr>
      <vt:lpstr>PowerPoint Presentation</vt:lpstr>
      <vt:lpstr>História denného stacionára</vt:lpstr>
      <vt:lpstr>Denný stacionár</vt:lpstr>
      <vt:lpstr>Profil prijímateľa sociálnej služby</vt:lpstr>
      <vt:lpstr>Denný stacionár</vt:lpstr>
      <vt:lpstr>Preferované činnosti seniorov</vt:lpstr>
      <vt:lpstr>Roky aktívnej činnosti</vt:lpstr>
      <vt:lpstr>        ĎAKUJEME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v.futejova@outlook.sk</cp:lastModifiedBy>
  <cp:revision>49</cp:revision>
  <dcterms:created xsi:type="dcterms:W3CDTF">2022-05-02T09:59:04Z</dcterms:created>
  <dcterms:modified xsi:type="dcterms:W3CDTF">2022-06-07T21:05:19Z</dcterms:modified>
</cp:coreProperties>
</file>