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67" r:id="rId4"/>
    <p:sldId id="26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8" r:id="rId15"/>
    <p:sldId id="279" r:id="rId16"/>
    <p:sldId id="277" r:id="rId17"/>
    <p:sldId id="263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B04"/>
    <a:srgbClr val="633926"/>
    <a:srgbClr val="F0E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8548" autoAdjust="0"/>
    <p:restoredTop sz="95407" autoAdjust="0"/>
  </p:normalViewPr>
  <p:slideViewPr>
    <p:cSldViewPr snapToGrid="0">
      <p:cViewPr>
        <p:scale>
          <a:sx n="80" d="100"/>
          <a:sy n="80" d="100"/>
        </p:scale>
        <p:origin x="-1474" y="-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B00290D-8E22-4957-B88D-AF17DE2B97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39C08D13-0E96-465A-A125-E16C94152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26185CAF-9083-4609-8EDC-08F79FC8A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18F60D93-03BE-402F-B7E4-F4BC0B26D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9FD8E6FC-DD0D-42C2-809F-B0B2ED16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53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A3A5767-39D9-4558-8E0D-C2138D49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="" xmlns:a16="http://schemas.microsoft.com/office/drawing/2014/main" id="{B962E51D-F7CC-4DE6-A424-CB294D037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F8FCC692-5C00-488D-84DC-FA2928AC7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9E22989A-C308-473A-93E6-7927898BD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F5D3E4BE-E954-40F1-A052-E0586BD4A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111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="" xmlns:a16="http://schemas.microsoft.com/office/drawing/2014/main" id="{9919573B-D4BB-4702-88A8-2A0731587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="" xmlns:a16="http://schemas.microsoft.com/office/drawing/2014/main" id="{59B42B7B-85C6-4454-B64E-AE42B97BF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E363D108-AB42-4FA9-894A-A157261B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C3F10BB5-3CA6-46A4-B88D-111A3D909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3901C052-F2AC-4DA6-8754-C5231D354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0691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0CB1C47-A5C4-46A4-9BE3-EB77D5C66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707B491A-B94A-42CB-919B-D4B31C47F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F85945B3-7F6F-4B4B-945B-FBFAB7B4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FA52D9B2-700D-4193-9F21-24860440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A2C2D4C5-37DE-446F-A7B4-C9FF0C9B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082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D3333A5F-78C1-49AA-943B-B8E7D243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6FB8BF9D-7C21-4DA4-8E2F-05CC572BF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C769A60C-3A9C-4980-908F-213B1977F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A5B89E2B-1601-413E-A3BA-ED56BF372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220C2A6B-9842-49DD-81C9-6417735D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025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680DBD3-4E26-4175-88F4-02035073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BE44D501-B796-4F61-9A74-F7FDFA057F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="" xmlns:a16="http://schemas.microsoft.com/office/drawing/2014/main" id="{49D50E0A-BBDC-45E4-88D8-9D25AF141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DF9E1D4A-F400-4EE4-B229-29E514C1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59633301-8CF8-4F98-AB3B-1A87725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038197BF-85F1-4ADF-8682-2AA2D07D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1685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50A4833-6C10-4104-B8C5-FAF927AF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45DCDEFE-B5CE-45B3-82E5-3B52354CD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="" xmlns:a16="http://schemas.microsoft.com/office/drawing/2014/main" id="{AF95C840-029D-4723-9D23-B4CE10C3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7502F36B-17D8-4033-9B32-20E99E910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="" xmlns:a16="http://schemas.microsoft.com/office/drawing/2014/main" id="{CC59646D-3F16-4535-9828-75501735D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="" xmlns:a16="http://schemas.microsoft.com/office/drawing/2014/main" id="{9688C832-E680-47D6-811C-76ABD2FC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="" xmlns:a16="http://schemas.microsoft.com/office/drawing/2014/main" id="{3DDFBEF4-C4EC-41CB-B3E4-68647101B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="" xmlns:a16="http://schemas.microsoft.com/office/drawing/2014/main" id="{2DED716D-BA05-49D1-9063-149CEFD1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514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2E418F9-2DDF-4E94-A413-E4B089371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="" xmlns:a16="http://schemas.microsoft.com/office/drawing/2014/main" id="{5026966E-380E-472C-8189-BE0A7B3A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="" xmlns:a16="http://schemas.microsoft.com/office/drawing/2014/main" id="{CB62EBE4-4B34-401B-BAF2-DC98404F1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="" xmlns:a16="http://schemas.microsoft.com/office/drawing/2014/main" id="{DE05C84C-994D-44E8-9F97-1E76AB4B6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1272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="" xmlns:a16="http://schemas.microsoft.com/office/drawing/2014/main" id="{DD46F49A-EF4A-41B4-A5ED-33AE95B8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="" xmlns:a16="http://schemas.microsoft.com/office/drawing/2014/main" id="{CE8C38C8-8947-4EE7-AEB8-843DF4100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="" xmlns:a16="http://schemas.microsoft.com/office/drawing/2014/main" id="{A6E1152B-A01E-44BF-94DE-EF56C87A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615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6BA381E-70A5-4E97-AE0A-EC4614259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="" xmlns:a16="http://schemas.microsoft.com/office/drawing/2014/main" id="{933B10F3-F5DC-4B4D-B2F1-4DC7505D4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EB2ADF1C-CA29-442E-947F-13D874732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04D6C009-E84B-4596-A4DE-87ACA9F4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EEE86700-6AD5-412E-A31A-5ACDD6C5A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F1E44A24-0674-4CAF-9A16-A00D92C3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5505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CF87B81-B849-4047-8522-9F28DACC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="" xmlns:a16="http://schemas.microsoft.com/office/drawing/2014/main" id="{480C69EC-5A0A-4D94-871B-A343D301D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40090D03-4C9E-4D7A-9D9E-DB0C767AF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="" xmlns:a16="http://schemas.microsoft.com/office/drawing/2014/main" id="{DCB0B792-8411-4EE6-AC8C-73E33DD7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="" xmlns:a16="http://schemas.microsoft.com/office/drawing/2014/main" id="{4B73B827-E4FD-4797-AFA1-28B9EF49C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="" xmlns:a16="http://schemas.microsoft.com/office/drawing/2014/main" id="{14EC3E1D-8189-4D24-A8C9-D54172F9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7977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="" xmlns:a16="http://schemas.microsoft.com/office/drawing/2014/main" id="{5CD592BF-7D91-44DE-BF19-453FEC6A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E6AC6FAB-89AD-4448-9E82-555C0774B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="" xmlns:a16="http://schemas.microsoft.com/office/drawing/2014/main" id="{78B02DB1-0C94-4CA9-A5E6-40DA07EA85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E7331-566C-43E5-A10D-DD3DAB0BA859}" type="datetimeFigureOut">
              <a:rPr lang="sk-SK" smtClean="0"/>
              <a:pPr/>
              <a:t>5. 6. 2022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="" xmlns:a16="http://schemas.microsoft.com/office/drawing/2014/main" id="{9BBAEA7E-4F4C-4E92-A026-6778ACA54C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="" xmlns:a16="http://schemas.microsoft.com/office/drawing/2014/main" id="{77855233-9BE3-4B26-AE4E-2794B1647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15371-ECD6-4920-B757-7BF439E439D2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435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618BC82-FA62-418E-9375-4761B7A3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91868AB9-E0A4-4549-A717-85E5A76DA2EE}"/>
              </a:ext>
            </a:extLst>
          </p:cNvPr>
          <p:cNvSpPr/>
          <p:nvPr/>
        </p:nvSpPr>
        <p:spPr>
          <a:xfrm>
            <a:off x="-178494" y="0"/>
            <a:ext cx="12370493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Ovál 10">
            <a:extLst>
              <a:ext uri="{FF2B5EF4-FFF2-40B4-BE49-F238E27FC236}">
                <a16:creationId xmlns="" xmlns:a16="http://schemas.microsoft.com/office/drawing/2014/main" id="{AC1B27CE-E9DE-4493-B53C-8D0A94716D1D}"/>
              </a:ext>
            </a:extLst>
          </p:cNvPr>
          <p:cNvSpPr/>
          <p:nvPr/>
        </p:nvSpPr>
        <p:spPr>
          <a:xfrm>
            <a:off x="-1445594" y="-515388"/>
            <a:ext cx="3657600" cy="3557846"/>
          </a:xfrm>
          <a:prstGeom prst="ellipse">
            <a:avLst/>
          </a:prstGeom>
          <a:solidFill>
            <a:srgbClr val="F0E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Ovál 11">
            <a:extLst>
              <a:ext uri="{FF2B5EF4-FFF2-40B4-BE49-F238E27FC236}">
                <a16:creationId xmlns="" xmlns:a16="http://schemas.microsoft.com/office/drawing/2014/main" id="{717AB8D0-2B4D-418C-8F92-FF1D409C0691}"/>
              </a:ext>
            </a:extLst>
          </p:cNvPr>
          <p:cNvSpPr/>
          <p:nvPr/>
        </p:nvSpPr>
        <p:spPr>
          <a:xfrm>
            <a:off x="-1445594" y="-349134"/>
            <a:ext cx="3657600" cy="3225338"/>
          </a:xfrm>
          <a:prstGeom prst="ellipse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8A1B04"/>
              </a:solidFill>
            </a:endParaRPr>
          </a:p>
        </p:txBody>
      </p:sp>
      <p:pic>
        <p:nvPicPr>
          <p:cNvPr id="10" name="Zástupný objekt pre obsah 9">
            <a:extLst>
              <a:ext uri="{FF2B5EF4-FFF2-40B4-BE49-F238E27FC236}">
                <a16:creationId xmlns="" xmlns:a16="http://schemas.microsoft.com/office/drawing/2014/main" id="{08713F07-8DC4-4ABE-94CA-F0F569971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558"/>
            <a:ext cx="1787512" cy="1687815"/>
          </a:xfrm>
        </p:spPr>
      </p:pic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F17D9C25-148D-4998-A9D9-88CAC3186FC0}"/>
              </a:ext>
            </a:extLst>
          </p:cNvPr>
          <p:cNvSpPr txBox="1"/>
          <p:nvPr/>
        </p:nvSpPr>
        <p:spPr>
          <a:xfrm>
            <a:off x="1866395" y="2476382"/>
            <a:ext cx="9178053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700" dirty="0">
                <a:solidFill>
                  <a:srgbClr val="F0E969"/>
                </a:solidFill>
              </a:rPr>
              <a:t>Dom sv. Júdu Tadeáša v Humennom</a:t>
            </a:r>
          </a:p>
        </p:txBody>
      </p:sp>
      <p:sp>
        <p:nvSpPr>
          <p:cNvPr id="15" name="Obdĺžnik 14">
            <a:extLst>
              <a:ext uri="{FF2B5EF4-FFF2-40B4-BE49-F238E27FC236}">
                <a16:creationId xmlns="" xmlns:a16="http://schemas.microsoft.com/office/drawing/2014/main" id="{B19AAB7D-C7E2-4C97-BC6E-C6F2AB8441E8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6" name="Obdĺžnik 15">
            <a:extLst>
              <a:ext uri="{FF2B5EF4-FFF2-40B4-BE49-F238E27FC236}">
                <a16:creationId xmlns="" xmlns:a16="http://schemas.microsoft.com/office/drawing/2014/main" id="{1F01ECC5-D5CE-4737-B1BE-8AB5FD2CEA7C}"/>
              </a:ext>
            </a:extLst>
          </p:cNvPr>
          <p:cNvSpPr/>
          <p:nvPr/>
        </p:nvSpPr>
        <p:spPr>
          <a:xfrm>
            <a:off x="462416" y="2876204"/>
            <a:ext cx="136879" cy="3981796"/>
          </a:xfrm>
          <a:prstGeom prst="rect">
            <a:avLst/>
          </a:prstGeom>
          <a:solidFill>
            <a:srgbClr val="F0E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>
            <a:extLst>
              <a:ext uri="{FF2B5EF4-FFF2-40B4-BE49-F238E27FC236}">
                <a16:creationId xmlns="" xmlns:a16="http://schemas.microsoft.com/office/drawing/2014/main" id="{A6B27534-CCD2-45AA-B6D4-9909C20C1D93}"/>
              </a:ext>
            </a:extLst>
          </p:cNvPr>
          <p:cNvSpPr txBox="1"/>
          <p:nvPr/>
        </p:nvSpPr>
        <p:spPr>
          <a:xfrm>
            <a:off x="7821606" y="4748431"/>
            <a:ext cx="296162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sz="2400" dirty="0">
                <a:solidFill>
                  <a:srgbClr val="F0E969"/>
                </a:solidFill>
              </a:rPr>
              <a:t>Mgr. Martina </a:t>
            </a:r>
            <a:r>
              <a:rPr lang="sk-SK" sz="2400" dirty="0" err="1">
                <a:solidFill>
                  <a:srgbClr val="F0E969"/>
                </a:solidFill>
              </a:rPr>
              <a:t>Piteľová</a:t>
            </a:r>
            <a:endParaRPr lang="sk-SK" sz="2400" dirty="0">
              <a:solidFill>
                <a:srgbClr val="F0E9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DNES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63904" y="1263110"/>
            <a:ext cx="6332431" cy="5450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Prijímatelia navštevujú DS a DSS väčšinou 4 hodiny denne v dopoludňajších hodinách a v popoludňajších hodinách.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25 prijímateľov v DS a DSS. Príjemný odborný personál </a:t>
            </a:r>
            <a:r>
              <a:rPr lang="sk-SK" dirty="0" smtClean="0"/>
              <a:t>   /</a:t>
            </a:r>
            <a:r>
              <a:rPr lang="sk-SK" dirty="0"/>
              <a:t>5 zamestnanci v zložení: 2 sociálne pracovníčky, opatrovateľ, opatrovateľka, pracovníčka na rozvoj pracovných zručností.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1" dirty="0"/>
              <a:t>Denný harmonogram:</a:t>
            </a:r>
            <a:r>
              <a:rPr lang="sk-SK" b="1" u="sng" dirty="0"/>
              <a:t>  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/>
              <a:t>P</a:t>
            </a:r>
            <a:r>
              <a:rPr lang="sk-SK" dirty="0" smtClean="0"/>
              <a:t>ri </a:t>
            </a:r>
            <a:r>
              <a:rPr lang="sk-SK" dirty="0"/>
              <a:t>príchode do zariadenia prezutie, svoj príchod </a:t>
            </a:r>
          </a:p>
          <a:p>
            <a:pPr marL="742950" lvl="1" indent="-285750">
              <a:lnSpc>
                <a:spcPct val="150000"/>
              </a:lnSpc>
            </a:pPr>
            <a:r>
              <a:rPr lang="sk-SK" dirty="0"/>
              <a:t> 	potvrdia podpisom na dennú dochádzku.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/>
              <a:t>R</a:t>
            </a:r>
            <a:r>
              <a:rPr lang="sk-SK" dirty="0" smtClean="0"/>
              <a:t>anné </a:t>
            </a:r>
            <a:r>
              <a:rPr lang="sk-SK" dirty="0"/>
              <a:t>zdieľanie sa o predchádzajúcom dni, </a:t>
            </a:r>
          </a:p>
          <a:p>
            <a:pPr marL="742950" lvl="1" indent="-285750">
              <a:lnSpc>
                <a:spcPct val="150000"/>
              </a:lnSpc>
            </a:pPr>
            <a:r>
              <a:rPr lang="sk-SK" dirty="0"/>
              <a:t>      pitie kávy, čaju.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/>
              <a:t>S</a:t>
            </a:r>
            <a:r>
              <a:rPr lang="sk-SK" dirty="0" smtClean="0"/>
              <a:t>poločná </a:t>
            </a:r>
            <a:r>
              <a:rPr lang="sk-SK" dirty="0"/>
              <a:t>modlitba, čítanie zo Sv. </a:t>
            </a:r>
            <a:r>
              <a:rPr lang="sk-SK" dirty="0" smtClean="0"/>
              <a:t>Písma</a:t>
            </a:r>
            <a:r>
              <a:rPr lang="sk-SK" dirty="0"/>
              <a:t>.</a:t>
            </a:r>
            <a:endParaRPr lang="sk-SK" dirty="0"/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/>
              <a:t>R</a:t>
            </a:r>
            <a:r>
              <a:rPr lang="sk-SK" dirty="0" smtClean="0"/>
              <a:t>anná </a:t>
            </a:r>
            <a:r>
              <a:rPr lang="sk-SK" dirty="0"/>
              <a:t>rozcvička na vybranú pesničku, desiata. 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="" xmlns:a16="http://schemas.microsoft.com/office/drawing/2014/main" id="{61DB7708-3167-95CE-D297-00FB8C4E3295}"/>
              </a:ext>
            </a:extLst>
          </p:cNvPr>
          <p:cNvSpPr/>
          <p:nvPr/>
        </p:nvSpPr>
        <p:spPr>
          <a:xfrm rot="16200000">
            <a:off x="7617850" y="-583752"/>
            <a:ext cx="3272381" cy="4743638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="" xmlns:a16="http://schemas.microsoft.com/office/drawing/2014/main" id="{2081CD2C-6E5A-F72F-5562-1663708F8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373" y="311375"/>
            <a:ext cx="4569816" cy="297737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2038" t="1493" r="2276"/>
          <a:stretch>
            <a:fillRect/>
          </a:stretch>
        </p:blipFill>
        <p:spPr bwMode="auto">
          <a:xfrm>
            <a:off x="6264066" y="3854154"/>
            <a:ext cx="5264209" cy="2529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556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DNES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63903" y="1263110"/>
            <a:ext cx="7075043" cy="295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/>
              <a:t>Cvičenia na udržanie gramotnosti, </a:t>
            </a:r>
            <a:r>
              <a:rPr lang="sk-SK" dirty="0" err="1"/>
              <a:t>grafomotoriky</a:t>
            </a:r>
            <a:r>
              <a:rPr lang="sk-SK" dirty="0"/>
              <a:t>,  rozvoj pamäťových schopností: učenie sa na hodinách, lúštenie krížoviek, cvičenia zamerané na koncentráciu ...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>
                <a:solidFill>
                  <a:srgbClr val="8A1B04"/>
                </a:solidFill>
              </a:rPr>
              <a:t>RPZ: </a:t>
            </a:r>
            <a:r>
              <a:rPr lang="sk-SK" dirty="0"/>
              <a:t>tvorba </a:t>
            </a:r>
            <a:r>
              <a:rPr lang="sk-SK" dirty="0" err="1"/>
              <a:t>quillingových</a:t>
            </a:r>
            <a:r>
              <a:rPr lang="sk-SK" dirty="0"/>
              <a:t> obrazov, vyšívanie obrazov, maľovanie obrazov, drevených výrezov, výroba sviečok, servítková technika.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>
                <a:solidFill>
                  <a:srgbClr val="8A1B04"/>
                </a:solidFill>
              </a:rPr>
              <a:t>Individuálny prístup. </a:t>
            </a:r>
            <a:r>
              <a:rPr lang="sk-SK" dirty="0"/>
              <a:t>Zamestnanci sa spolu s prijímateľmi venujú individuálnemu plánu.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="" xmlns:a16="http://schemas.microsoft.com/office/drawing/2014/main" id="{61DB7708-3167-95CE-D297-00FB8C4E3295}"/>
              </a:ext>
            </a:extLst>
          </p:cNvPr>
          <p:cNvSpPr/>
          <p:nvPr/>
        </p:nvSpPr>
        <p:spPr>
          <a:xfrm>
            <a:off x="8688258" y="0"/>
            <a:ext cx="1979742" cy="3142862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A5611134-72BD-ECA2-9E4F-AD2CFC46F3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633" y="0"/>
            <a:ext cx="2411367" cy="416180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="" xmlns:a16="http://schemas.microsoft.com/office/drawing/2014/main" id="{0DD25487-6567-39B7-2E24-864AB1BC3A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634" y="4153256"/>
            <a:ext cx="4899886" cy="270474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206" y="4144711"/>
            <a:ext cx="5201243" cy="271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878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829" y="23337"/>
            <a:ext cx="10515600" cy="1069484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DNES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97952" y="948952"/>
            <a:ext cx="100040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>
                <a:solidFill>
                  <a:srgbClr val="8A1B04"/>
                </a:solidFill>
              </a:rPr>
              <a:t>Individuálne plánovanie: </a:t>
            </a:r>
            <a:r>
              <a:rPr lang="sk-SK" dirty="0"/>
              <a:t>nástroj spolupráce medzi prijímateľom a zamestnancom. IP je vytváraný na základe požiadaviek, potrieb, prianí s prihliadnutím na reálne možnosti prijímateľa a sociálnej služby. Rast prijímateľa cez podporu kľúčového pracovníka, ktorý spoločne s prijímateľom napĺňa stanovený cieľ/ciele.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>
                <a:solidFill>
                  <a:srgbClr val="8A1B04"/>
                </a:solidFill>
              </a:rPr>
              <a:t>Duchovný program: </a:t>
            </a:r>
            <a:r>
              <a:rPr lang="sk-SK" dirty="0"/>
              <a:t>1x krát do týždňa s duchovným otcom.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sk-SK" dirty="0"/>
              <a:t>Masérka, ošetrovateľská starostlivosť.</a:t>
            </a:r>
          </a:p>
        </p:txBody>
      </p:sp>
      <p:sp>
        <p:nvSpPr>
          <p:cNvPr id="11" name="Obdĺžnik 10">
            <a:extLst>
              <a:ext uri="{FF2B5EF4-FFF2-40B4-BE49-F238E27FC236}">
                <a16:creationId xmlns="" xmlns:a16="http://schemas.microsoft.com/office/drawing/2014/main" id="{6704B28A-BA5B-F473-A78C-959F13B3738D}"/>
              </a:ext>
            </a:extLst>
          </p:cNvPr>
          <p:cNvSpPr/>
          <p:nvPr/>
        </p:nvSpPr>
        <p:spPr>
          <a:xfrm rot="16200000">
            <a:off x="4006384" y="205904"/>
            <a:ext cx="3251679" cy="10065856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A82B6C5C-B65B-9796-AAB7-6417D7D41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35" y="3735658"/>
            <a:ext cx="5097965" cy="3135691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00335622-9E0E-58A8-6DD9-9B3635E06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1" y="3735658"/>
            <a:ext cx="4825506" cy="31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71" y="194943"/>
            <a:ext cx="7290258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prehľad aktivít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63904" y="1263110"/>
            <a:ext cx="68489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Fašiangová veselica – tancovačka spojená s chutným </a:t>
            </a:r>
            <a:r>
              <a:rPr lang="sk-SK" dirty="0" smtClean="0"/>
              <a:t>občerstvením.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Časté prechádzky po námestí za priaznivého </a:t>
            </a:r>
            <a:r>
              <a:rPr lang="sk-SK" dirty="0" smtClean="0"/>
              <a:t>počasia.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Spoločný obed v reštaurácii, návšteva cukrárne.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Návšteva rekreačného a jazdeckého dvora RAJD pod Vihorlatom – hipoterapia spojená s opekačkou.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Prezentovanie zariadení počas Humenských jarmokov, Národného týždňa charity.</a:t>
            </a:r>
          </a:p>
          <a:p>
            <a:pPr lvl="1"/>
            <a:endParaRPr lang="sk-SK" dirty="0"/>
          </a:p>
          <a:p>
            <a:pPr lvl="1"/>
            <a:endParaRPr lang="sk-SK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10" name="Obrázok 9">
            <a:extLst>
              <a:ext uri="{FF2B5EF4-FFF2-40B4-BE49-F238E27FC236}">
                <a16:creationId xmlns="" xmlns:a16="http://schemas.microsoft.com/office/drawing/2014/main" id="{4529F6CD-E16A-8EBF-90E6-E6B2CDF4B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54" y="3558437"/>
            <a:ext cx="4884178" cy="329956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="" xmlns:a16="http://schemas.microsoft.com/office/drawing/2014/main" id="{41E07D9D-B898-4B53-86B3-FB63342AD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08708" y="248716"/>
            <a:ext cx="3558437" cy="306101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="" xmlns:a16="http://schemas.microsoft.com/office/drawing/2014/main" id="{5092AD39-86CA-99B9-EFD0-5552A1C3A6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0" y="3558437"/>
            <a:ext cx="5297663" cy="329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5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0" y="9024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prehľad aktivít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79151" y="11151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391718" y="4164739"/>
            <a:ext cx="6884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Spoločný celodenný výlet spojený s poznávaním vybraného mesta.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Aktivity spojené s aktuálnou témou: príprava na Veľkú Noc, Mikuláš, Vianočná kapustnica.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Počas celého roka oslavujeme narodeniny prijímateľov a </a:t>
            </a:r>
          </a:p>
          <a:p>
            <a:pPr marL="742950" lvl="1" indent="-285750"/>
            <a:r>
              <a:rPr lang="sk-SK" dirty="0"/>
              <a:t>     výročie nášho zariadenia.</a:t>
            </a:r>
          </a:p>
          <a:p>
            <a:pPr lvl="1"/>
            <a:endParaRPr lang="sk-SK" dirty="0"/>
          </a:p>
          <a:p>
            <a:pPr marL="742950" lvl="1" indent="-285750">
              <a:lnSpc>
                <a:spcPct val="150000"/>
              </a:lnSpc>
            </a:pPr>
            <a:endParaRPr lang="sk-SK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04D682FD-3965-46EB-212F-5FC619EFF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252" t="14655" r="10878" b="19495"/>
          <a:stretch/>
        </p:blipFill>
        <p:spPr bwMode="auto">
          <a:xfrm>
            <a:off x="1013071" y="974220"/>
            <a:ext cx="4584425" cy="293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EF22C3CE-E1DE-3ADB-3FD6-761C0FF1E2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35" y="997183"/>
            <a:ext cx="4683839" cy="2932771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2184" y="4037650"/>
            <a:ext cx="4311352" cy="2709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62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D1B915CB-5C72-BE44-1201-529FE60DE2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18212" r="14106" b="14889"/>
          <a:stretch/>
        </p:blipFill>
        <p:spPr>
          <a:xfrm>
            <a:off x="5608347" y="892769"/>
            <a:ext cx="5059654" cy="306658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000" y="9024"/>
            <a:ext cx="10515600" cy="119593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prehľad aktivít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68314" y="965826"/>
            <a:ext cx="47729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sk-SK" dirty="0">
              <a:solidFill>
                <a:srgbClr val="8A1B04"/>
              </a:solidFill>
            </a:endParaRPr>
          </a:p>
          <a:p>
            <a:pPr lvl="1"/>
            <a:endParaRPr lang="sk-SK" dirty="0">
              <a:solidFill>
                <a:srgbClr val="8A1B04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/>
              <a:t>Organové </a:t>
            </a:r>
            <a:r>
              <a:rPr lang="sk-SK" dirty="0" smtClean="0"/>
              <a:t>koncerty</a:t>
            </a:r>
            <a:endParaRPr lang="sk-S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k-SK" dirty="0" smtClean="0"/>
              <a:t>Grilovanie </a:t>
            </a:r>
            <a:r>
              <a:rPr lang="sk-SK" dirty="0"/>
              <a:t>v prírode spojené s </a:t>
            </a:r>
          </a:p>
          <a:p>
            <a:pPr lvl="1"/>
            <a:r>
              <a:rPr lang="sk-SK" dirty="0"/>
              <a:t>     pohybovými </a:t>
            </a:r>
            <a:r>
              <a:rPr lang="sk-SK" dirty="0" smtClean="0"/>
              <a:t>aktivitami</a:t>
            </a:r>
            <a:endParaRPr lang="sk-SK" dirty="0"/>
          </a:p>
          <a:p>
            <a:pPr marL="742950" lvl="1" indent="-285750"/>
            <a:endParaRPr lang="sk-SK" dirty="0">
              <a:solidFill>
                <a:srgbClr val="8A1B04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28" t="9598" r="2511" b="10571"/>
          <a:stretch>
            <a:fillRect/>
          </a:stretch>
        </p:blipFill>
        <p:spPr bwMode="auto">
          <a:xfrm>
            <a:off x="599295" y="3383280"/>
            <a:ext cx="5034352" cy="3474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Obrázok 8">
            <a:extLst>
              <a:ext uri="{FF2B5EF4-FFF2-40B4-BE49-F238E27FC236}">
                <a16:creationId xmlns="" xmlns:a16="http://schemas.microsoft.com/office/drawing/2014/main" id="{95BFD630-544A-9E42-702D-C4B4B1064C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46" y="3392304"/>
            <a:ext cx="508495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7707751" cy="1176657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čo nás vystihuje?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63903" y="1263110"/>
            <a:ext cx="7075043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Prijímaj sám seba.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Hovor o tom!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Buď aktívny!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Uč sa nové veci.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Stretávaj sa s priateľmi.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Rob niečo tvorivé.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Zapoj sa a pomáhaj!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Neváhaj požiadať o pomoc.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Oddychuj a uvoľni sa.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Zdolávaj prekážky.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Neboj sa snívať.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Ži tu a teraz!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9" name="Obdĺžnik 8">
            <a:extLst>
              <a:ext uri="{FF2B5EF4-FFF2-40B4-BE49-F238E27FC236}">
                <a16:creationId xmlns="" xmlns:a16="http://schemas.microsoft.com/office/drawing/2014/main" id="{61DB7708-3167-95CE-D297-00FB8C4E3295}"/>
              </a:ext>
            </a:extLst>
          </p:cNvPr>
          <p:cNvSpPr/>
          <p:nvPr/>
        </p:nvSpPr>
        <p:spPr>
          <a:xfrm>
            <a:off x="4108495" y="1948440"/>
            <a:ext cx="6268974" cy="3858322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6DD3C69F-028D-AA6D-131F-D93610092A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t="5739" r="13010" b="2241"/>
          <a:stretch/>
        </p:blipFill>
        <p:spPr>
          <a:xfrm>
            <a:off x="4201424" y="2160313"/>
            <a:ext cx="6121696" cy="343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33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="" xmlns:a16="http://schemas.microsoft.com/office/drawing/2014/main" id="{9952FDFD-808D-490C-92A5-5964714E50FA}"/>
              </a:ext>
            </a:extLst>
          </p:cNvPr>
          <p:cNvSpPr/>
          <p:nvPr/>
        </p:nvSpPr>
        <p:spPr>
          <a:xfrm>
            <a:off x="-178494" y="0"/>
            <a:ext cx="12370493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D9E15B8C-B2FB-42AB-91EA-6CBC80156837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7B78431A-3CC7-4649-AF25-A67F6A67BDB4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5" name="Nadpis 4">
            <a:extLst>
              <a:ext uri="{FF2B5EF4-FFF2-40B4-BE49-F238E27FC236}">
                <a16:creationId xmlns="" xmlns:a16="http://schemas.microsoft.com/office/drawing/2014/main" id="{02BA27C0-8019-467D-9F8C-86775B521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12" y="1976021"/>
            <a:ext cx="7994780" cy="1325563"/>
          </a:xfrm>
        </p:spPr>
        <p:txBody>
          <a:bodyPr/>
          <a:lstStyle/>
          <a:p>
            <a:r>
              <a:rPr lang="sk-SK" dirty="0">
                <a:solidFill>
                  <a:srgbClr val="F0E969"/>
                </a:solidFill>
              </a:rPr>
              <a:t>Ďakujem za pozornosť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="" xmlns:a16="http://schemas.microsoft.com/office/drawing/2014/main" id="{C88CA939-84A3-47D0-8CDC-B95D9848D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58" y="1801689"/>
            <a:ext cx="9829800" cy="4351338"/>
          </a:xfrm>
        </p:spPr>
        <p:txBody>
          <a:bodyPr>
            <a:normAutofit/>
          </a:bodyPr>
          <a:lstStyle/>
          <a:p>
            <a:endParaRPr lang="sk-SK" b="0" i="0" dirty="0">
              <a:solidFill>
                <a:srgbClr val="333333"/>
              </a:solidFill>
              <a:effectLst/>
              <a:latin typeface="-apple-system"/>
            </a:endParaRPr>
          </a:p>
          <a:p>
            <a:endParaRPr lang="sk-SK" dirty="0">
              <a:solidFill>
                <a:srgbClr val="333333"/>
              </a:solidFill>
              <a:latin typeface="-apple-system"/>
            </a:endParaRPr>
          </a:p>
          <a:p>
            <a:endParaRPr lang="sk-SK" b="0" i="0" dirty="0">
              <a:solidFill>
                <a:srgbClr val="333333"/>
              </a:solidFill>
              <a:effectLst/>
              <a:latin typeface="-apple-system"/>
            </a:endParaRPr>
          </a:p>
          <a:p>
            <a:endParaRPr lang="sk-SK" dirty="0">
              <a:solidFill>
                <a:srgbClr val="F0E969"/>
              </a:solidFill>
              <a:latin typeface="-apple-system"/>
            </a:endParaRPr>
          </a:p>
          <a:p>
            <a:pPr marL="0" indent="0" algn="ctr">
              <a:buNone/>
            </a:pPr>
            <a:r>
              <a:rPr lang="sk-SK" b="0" i="0" dirty="0">
                <a:solidFill>
                  <a:srgbClr val="F0E969"/>
                </a:solidFill>
                <a:effectLst/>
                <a:latin typeface="-apple-system"/>
              </a:rPr>
              <a:t>„Človek nežije iba z lásky, ktorú prijíma, </a:t>
            </a:r>
          </a:p>
          <a:p>
            <a:pPr marL="0" indent="0" algn="ctr">
              <a:buNone/>
            </a:pPr>
            <a:r>
              <a:rPr lang="sk-SK" b="0" i="0" dirty="0">
                <a:solidFill>
                  <a:srgbClr val="F0E969"/>
                </a:solidFill>
                <a:effectLst/>
                <a:latin typeface="-apple-system"/>
              </a:rPr>
              <a:t>ale hlavne z tej, ktorú daruje.“  </a:t>
            </a:r>
          </a:p>
          <a:p>
            <a:pPr marL="0" indent="0" algn="ctr">
              <a:buNone/>
            </a:pPr>
            <a:r>
              <a:rPr lang="sk-SK" b="0" i="1" dirty="0">
                <a:solidFill>
                  <a:srgbClr val="F0E969"/>
                </a:solidFill>
                <a:effectLst/>
                <a:latin typeface="-apple-system"/>
              </a:rPr>
              <a:t>Matka Tereza</a:t>
            </a:r>
            <a:r>
              <a:rPr lang="sk-SK" i="1" dirty="0">
                <a:solidFill>
                  <a:schemeClr val="bg1"/>
                </a:solidFill>
              </a:rPr>
              <a:t/>
            </a:r>
            <a:br>
              <a:rPr lang="sk-SK" i="1" dirty="0">
                <a:solidFill>
                  <a:schemeClr val="bg1"/>
                </a:solidFill>
              </a:rPr>
            </a:br>
            <a:endParaRPr lang="sk-SK" i="1" dirty="0">
              <a:solidFill>
                <a:schemeClr val="bg1"/>
              </a:solidFill>
            </a:endParaRPr>
          </a:p>
        </p:txBody>
      </p:sp>
      <p:sp>
        <p:nvSpPr>
          <p:cNvPr id="12" name="Ovál 11">
            <a:extLst>
              <a:ext uri="{FF2B5EF4-FFF2-40B4-BE49-F238E27FC236}">
                <a16:creationId xmlns="" xmlns:a16="http://schemas.microsoft.com/office/drawing/2014/main" id="{551D0D82-C588-43B2-88D7-78EAB9F67723}"/>
              </a:ext>
            </a:extLst>
          </p:cNvPr>
          <p:cNvSpPr/>
          <p:nvPr/>
        </p:nvSpPr>
        <p:spPr>
          <a:xfrm>
            <a:off x="-1445594" y="-515388"/>
            <a:ext cx="3657600" cy="3557846"/>
          </a:xfrm>
          <a:prstGeom prst="ellipse">
            <a:avLst/>
          </a:prstGeom>
          <a:solidFill>
            <a:srgbClr val="F0E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4" name="Ovál 13">
            <a:extLst>
              <a:ext uri="{FF2B5EF4-FFF2-40B4-BE49-F238E27FC236}">
                <a16:creationId xmlns="" xmlns:a16="http://schemas.microsoft.com/office/drawing/2014/main" id="{C5E1B5F1-63FF-406B-997C-E40D0DFFDAAB}"/>
              </a:ext>
            </a:extLst>
          </p:cNvPr>
          <p:cNvSpPr/>
          <p:nvPr/>
        </p:nvSpPr>
        <p:spPr>
          <a:xfrm>
            <a:off x="-1445594" y="-349134"/>
            <a:ext cx="3657600" cy="3225338"/>
          </a:xfrm>
          <a:prstGeom prst="ellipse">
            <a:avLst/>
          </a:prstGeom>
          <a:solidFill>
            <a:srgbClr val="8A1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8A1B04"/>
              </a:solidFill>
            </a:endParaRPr>
          </a:p>
        </p:txBody>
      </p:sp>
      <p:pic>
        <p:nvPicPr>
          <p:cNvPr id="15" name="Zástupný objekt pre obsah 9">
            <a:extLst>
              <a:ext uri="{FF2B5EF4-FFF2-40B4-BE49-F238E27FC236}">
                <a16:creationId xmlns="" xmlns:a16="http://schemas.microsoft.com/office/drawing/2014/main" id="{8AA40723-4238-479B-84EB-512CF3AA8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558"/>
            <a:ext cx="1787512" cy="1687815"/>
          </a:xfrm>
          <a:prstGeom prst="rect">
            <a:avLst/>
          </a:prstGeom>
        </p:spPr>
      </p:pic>
      <p:sp>
        <p:nvSpPr>
          <p:cNvPr id="16" name="Obdĺžnik 15">
            <a:extLst>
              <a:ext uri="{FF2B5EF4-FFF2-40B4-BE49-F238E27FC236}">
                <a16:creationId xmlns="" xmlns:a16="http://schemas.microsoft.com/office/drawing/2014/main" id="{8B6554A3-7F89-450D-8D7A-EED195C38500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="" xmlns:a16="http://schemas.microsoft.com/office/drawing/2014/main" id="{A4F834FA-F204-4317-B2AF-26386B283EAD}"/>
              </a:ext>
            </a:extLst>
          </p:cNvPr>
          <p:cNvSpPr/>
          <p:nvPr/>
        </p:nvSpPr>
        <p:spPr>
          <a:xfrm>
            <a:off x="462416" y="2876204"/>
            <a:ext cx="136879" cy="3981796"/>
          </a:xfrm>
          <a:prstGeom prst="rect">
            <a:avLst/>
          </a:prstGeom>
          <a:solidFill>
            <a:srgbClr val="F0E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438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="" xmlns:a16="http://schemas.microsoft.com/office/drawing/2014/main" id="{1121E64B-31F0-4EAB-92CC-3C199CB65865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481697EB-A375-448D-B546-A007CD9FBA7B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0051958-98B6-4045-A94F-485C676096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0681" y="549921"/>
            <a:ext cx="7600149" cy="6651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Vznik sociálnych služieb v Humennom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538D3EF7-EB52-4D2D-9632-6EF459661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0681" y="1576591"/>
            <a:ext cx="9068984" cy="3909810"/>
          </a:xfrm>
        </p:spPr>
        <p:txBody>
          <a:bodyPr>
            <a:normAutofit fontScale="92500"/>
          </a:bodyPr>
          <a:lstStyle/>
          <a:p>
            <a:pPr algn="l"/>
            <a:r>
              <a:rPr lang="sk-SK" b="1" dirty="0">
                <a:solidFill>
                  <a:srgbClr val="C00000"/>
                </a:solidFill>
              </a:rPr>
              <a:t>                </a:t>
            </a:r>
            <a:r>
              <a:rPr lang="sk-SK" b="1" dirty="0">
                <a:solidFill>
                  <a:srgbClr val="8A1B04"/>
                </a:solidFill>
              </a:rPr>
              <a:t>SOCIÁLNE CENTRUM </a:t>
            </a:r>
            <a:r>
              <a:rPr lang="sk-SK" dirty="0"/>
              <a:t>(2008) – špecializované sociálne     </a:t>
            </a:r>
          </a:p>
          <a:p>
            <a:pPr algn="l"/>
            <a:r>
              <a:rPr lang="sk-SK" dirty="0"/>
              <a:t>                 poradenstvo §19 zákona č. 448/2008 Z. z. o sociálnych      </a:t>
            </a:r>
          </a:p>
          <a:p>
            <a:pPr algn="l"/>
            <a:r>
              <a:rPr lang="sk-SK" dirty="0"/>
              <a:t>                službách.</a:t>
            </a:r>
          </a:p>
          <a:p>
            <a:pPr algn="l"/>
            <a:endParaRPr lang="sk-SK" dirty="0"/>
          </a:p>
          <a:p>
            <a:pPr algn="l"/>
            <a:r>
              <a:rPr lang="sk-SK" dirty="0">
                <a:solidFill>
                  <a:srgbClr val="8A1B04"/>
                </a:solidFill>
              </a:rPr>
              <a:t>               </a:t>
            </a:r>
            <a:r>
              <a:rPr lang="sk-SK" b="1" dirty="0">
                <a:solidFill>
                  <a:srgbClr val="8A1B04"/>
                </a:solidFill>
              </a:rPr>
              <a:t> DENNÝ STACIONÁR </a:t>
            </a:r>
            <a:r>
              <a:rPr lang="sk-SK" dirty="0"/>
              <a:t>(2014) – §38 zákona č. 448/2008 Z. z. o             </a:t>
            </a:r>
          </a:p>
          <a:p>
            <a:pPr algn="l"/>
            <a:r>
              <a:rPr lang="sk-SK" dirty="0"/>
              <a:t>                 sociálnych službách.</a:t>
            </a:r>
          </a:p>
          <a:p>
            <a:pPr algn="l"/>
            <a:endParaRPr lang="sk-SK" dirty="0"/>
          </a:p>
          <a:p>
            <a:pPr algn="l"/>
            <a:r>
              <a:rPr lang="sk-SK" dirty="0"/>
              <a:t>                </a:t>
            </a:r>
            <a:r>
              <a:rPr lang="sk-SK" b="1" dirty="0">
                <a:solidFill>
                  <a:srgbClr val="8A1B04"/>
                </a:solidFill>
              </a:rPr>
              <a:t>DOMOV SOCIÁLNYCH SLUŽIEB </a:t>
            </a:r>
            <a:r>
              <a:rPr lang="sk-SK" dirty="0"/>
              <a:t>(2021) – §40 zákona č. 448/2008 </a:t>
            </a:r>
          </a:p>
          <a:p>
            <a:pPr algn="l"/>
            <a:r>
              <a:rPr lang="sk-SK" dirty="0"/>
              <a:t>                Z. z. o sociálnych službách.</a:t>
            </a:r>
          </a:p>
          <a:p>
            <a:pPr algn="l"/>
            <a:endParaRPr lang="sk-SK" dirty="0"/>
          </a:p>
          <a:p>
            <a:pPr algn="l"/>
            <a:endParaRPr lang="sk-SK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k-SK" dirty="0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E017AB0D-5081-4587-AA67-FBE66F343AC1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9" name="Šípka: nadol 8">
            <a:extLst>
              <a:ext uri="{FF2B5EF4-FFF2-40B4-BE49-F238E27FC236}">
                <a16:creationId xmlns="" xmlns:a16="http://schemas.microsoft.com/office/drawing/2014/main" id="{DF468A70-2024-969F-3D2B-14F1B63DBBF1}"/>
              </a:ext>
            </a:extLst>
          </p:cNvPr>
          <p:cNvSpPr/>
          <p:nvPr/>
        </p:nvSpPr>
        <p:spPr>
          <a:xfrm rot="16200000">
            <a:off x="1309342" y="1565803"/>
            <a:ext cx="628154" cy="87157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0" name="Šípka: nadol 9">
            <a:extLst>
              <a:ext uri="{FF2B5EF4-FFF2-40B4-BE49-F238E27FC236}">
                <a16:creationId xmlns="" xmlns:a16="http://schemas.microsoft.com/office/drawing/2014/main" id="{9E1F4AAD-BA59-47F5-CB9F-7A622C33EF39}"/>
              </a:ext>
            </a:extLst>
          </p:cNvPr>
          <p:cNvSpPr/>
          <p:nvPr/>
        </p:nvSpPr>
        <p:spPr>
          <a:xfrm rot="16200000">
            <a:off x="1337493" y="3163517"/>
            <a:ext cx="628154" cy="87157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1" name="Šípka: nadol 10">
            <a:extLst>
              <a:ext uri="{FF2B5EF4-FFF2-40B4-BE49-F238E27FC236}">
                <a16:creationId xmlns="" xmlns:a16="http://schemas.microsoft.com/office/drawing/2014/main" id="{9D6FA2E6-4427-ECD0-60F4-3F05A084BAD3}"/>
              </a:ext>
            </a:extLst>
          </p:cNvPr>
          <p:cNvSpPr/>
          <p:nvPr/>
        </p:nvSpPr>
        <p:spPr>
          <a:xfrm rot="16200000">
            <a:off x="1309342" y="4420619"/>
            <a:ext cx="628154" cy="87157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640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>
            <a:extLst>
              <a:ext uri="{FF2B5EF4-FFF2-40B4-BE49-F238E27FC236}">
                <a16:creationId xmlns="" xmlns:a16="http://schemas.microsoft.com/office/drawing/2014/main" id="{3B248614-03C2-48D0-A1B0-C2A5E01003CF}"/>
              </a:ext>
            </a:extLst>
          </p:cNvPr>
          <p:cNvSpPr/>
          <p:nvPr/>
        </p:nvSpPr>
        <p:spPr>
          <a:xfrm rot="16200000">
            <a:off x="7114678" y="-56963"/>
            <a:ext cx="3084593" cy="4235292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Sociálne centrum Humenné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735807" y="1511356"/>
            <a:ext cx="6160420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8A1B04"/>
                </a:solidFill>
              </a:rPr>
              <a:t>Špecializované sociálne poradenstvo </a:t>
            </a:r>
            <a:r>
              <a:rPr lang="sk-SK" dirty="0"/>
              <a:t>ako samostatná odborná činnosť.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8A1B04"/>
                </a:solidFill>
              </a:rPr>
              <a:t>Ambulantná a terénna forma </a:t>
            </a:r>
            <a:r>
              <a:rPr lang="sk-SK" dirty="0"/>
              <a:t>poskytovania sociálnej služby.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8A1B04"/>
                </a:solidFill>
              </a:rPr>
              <a:t>Cieľová skupina:</a:t>
            </a:r>
            <a:r>
              <a:rPr lang="sk-SK" dirty="0">
                <a:solidFill>
                  <a:srgbClr val="8A1B04"/>
                </a:solidFill>
              </a:rPr>
              <a:t> </a:t>
            </a:r>
            <a:r>
              <a:rPr lang="sk-SK" b="0" i="0" dirty="0">
                <a:effectLst/>
              </a:rPr>
              <a:t>osoby s nadmerným užívaním návykových látok, závislých od alkoholu, cigariet, drog, nelátkových závislostí (napr. patologické hráčstvo), osoby bez domova, osoby so zdravotným postihnutím, seniori, fyzické osoby a rodiny v nepriaznivej sociálno-ekonomickej situácii.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b="0" i="0" dirty="0">
                <a:effectLst/>
              </a:rPr>
              <a:t>Zameriava sa na zisťovanie príčin vzniku, charakteru a rozsahu problémov a konkrétneho riešenia problému.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b="0" i="0" dirty="0">
              <a:effectLst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/>
          </a:p>
        </p:txBody>
      </p:sp>
      <p:pic>
        <p:nvPicPr>
          <p:cNvPr id="10" name="Zástupný objekt pre obsah 9">
            <a:extLst>
              <a:ext uri="{FF2B5EF4-FFF2-40B4-BE49-F238E27FC236}">
                <a16:creationId xmlns="" xmlns:a16="http://schemas.microsoft.com/office/drawing/2014/main" id="{60DCC400-43FC-A0E3-8859-37E45E969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47" y="736114"/>
            <a:ext cx="3990753" cy="3075444"/>
          </a:xfrm>
        </p:spPr>
      </p:pic>
    </p:spTree>
    <p:extLst>
      <p:ext uri="{BB962C8B-B14F-4D97-AF65-F5344CB8AC3E}">
        <p14:creationId xmlns:p14="http://schemas.microsoft.com/office/powerpoint/2010/main" val="21785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Sociálne centrum Humenné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11151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735807" y="1511356"/>
            <a:ext cx="6132825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Nárast počtu prijímateľov so psychickými problémami a so zdravotným znevýhodnením podnietil k vytvoreniu malých skupín so zámerom vykonávať rozvoj pracovných zručností.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Pravidelné stretnutia /1x krát do týždňa/ s cieľom komunikovať, zdieľať sa o svojich starostiach a radostiach s inými ľuďmi, o problémoch rovnakého charakteru a vypĺňať svoj voľný čas.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Skupina vedená sociálnym pracovníkom.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Tvorba jednoduchých propagačných výrobkov.</a:t>
            </a:r>
          </a:p>
          <a:p>
            <a:pPr lvl="1">
              <a:lnSpc>
                <a:spcPct val="150000"/>
              </a:lnSpc>
            </a:pPr>
            <a:endParaRPr lang="sk-SK" dirty="0"/>
          </a:p>
        </p:txBody>
      </p:sp>
      <p:sp>
        <p:nvSpPr>
          <p:cNvPr id="8" name="Obdĺžnik 7">
            <a:extLst>
              <a:ext uri="{FF2B5EF4-FFF2-40B4-BE49-F238E27FC236}">
                <a16:creationId xmlns="" xmlns:a16="http://schemas.microsoft.com/office/drawing/2014/main" id="{3B248614-03C2-48D0-A1B0-C2A5E01003CF}"/>
              </a:ext>
            </a:extLst>
          </p:cNvPr>
          <p:cNvSpPr/>
          <p:nvPr/>
        </p:nvSpPr>
        <p:spPr>
          <a:xfrm>
            <a:off x="7332293" y="827306"/>
            <a:ext cx="2897024" cy="530003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5144" y="1014966"/>
            <a:ext cx="2956845" cy="4989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5496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denný stacionár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735807" y="1511356"/>
            <a:ext cx="70700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 smtClean="0">
                <a:solidFill>
                  <a:srgbClr val="8A1B04"/>
                </a:solidFill>
              </a:rPr>
              <a:t>Myšlienka </a:t>
            </a:r>
            <a:r>
              <a:rPr lang="sk-SK" dirty="0">
                <a:solidFill>
                  <a:srgbClr val="8A1B04"/>
                </a:solidFill>
              </a:rPr>
              <a:t>vzniku sociálnej služby: </a:t>
            </a:r>
            <a:r>
              <a:rPr lang="sk-SK" dirty="0"/>
              <a:t>Zvyšujúci počet prijímateľov so psychiatrickými diagnózami a so zdravotným znevýhodneným a potreba venovať sa pravidelne a komplexne tejto skupine ľudí.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Zriadenie denného stacionára v roku 2014 s kapacitou 12 miest.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Patrón zariadenia: sv. Júda Tadeáš </a:t>
            </a:r>
            <a:r>
              <a:rPr lang="sk-SK" dirty="0"/>
              <a:t>– pomocník v mimoriadne ťažkých situáciách.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31.10.2014 – Slávnostné otvorenie a posviacka priestorov</a:t>
            </a:r>
          </a:p>
          <a:p>
            <a:pPr lvl="1">
              <a:lnSpc>
                <a:spcPct val="150000"/>
              </a:lnSpc>
            </a:pPr>
            <a:r>
              <a:rPr lang="sk-SK" dirty="0"/>
              <a:t>     za prítomnosti Mons. </a:t>
            </a:r>
            <a:r>
              <a:rPr lang="sk-SK" b="0" i="0" dirty="0">
                <a:effectLst/>
              </a:rPr>
              <a:t>ThDr. Jána BABJAKA SJ, PhD., </a:t>
            </a:r>
            <a:r>
              <a:rPr lang="sk-SK" dirty="0"/>
              <a:t>hostí </a:t>
            </a:r>
          </a:p>
          <a:p>
            <a:pPr marL="742950" lvl="1" indent="-285750">
              <a:lnSpc>
                <a:spcPct val="150000"/>
              </a:lnSpc>
            </a:pPr>
            <a:r>
              <a:rPr lang="sk-SK" dirty="0"/>
              <a:t>     zo samosprávy, cirkví a širokej verejnosti.</a:t>
            </a:r>
          </a:p>
          <a:p>
            <a:pPr lvl="1">
              <a:lnSpc>
                <a:spcPct val="150000"/>
              </a:lnSpc>
            </a:pPr>
            <a:endParaRPr lang="sk-SK" dirty="0"/>
          </a:p>
        </p:txBody>
      </p:sp>
      <p:sp>
        <p:nvSpPr>
          <p:cNvPr id="9" name="Obdĺžnik 8">
            <a:extLst>
              <a:ext uri="{FF2B5EF4-FFF2-40B4-BE49-F238E27FC236}">
                <a16:creationId xmlns="" xmlns:a16="http://schemas.microsoft.com/office/drawing/2014/main" id="{61DB7708-3167-95CE-D297-00FB8C4E3295}"/>
              </a:ext>
            </a:extLst>
          </p:cNvPr>
          <p:cNvSpPr/>
          <p:nvPr/>
        </p:nvSpPr>
        <p:spPr>
          <a:xfrm>
            <a:off x="8452250" y="215828"/>
            <a:ext cx="1964541" cy="28575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16FFF471-94A2-0D13-868C-98C30FD79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32" y="399720"/>
            <a:ext cx="1781175" cy="2857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6319" y="3784673"/>
            <a:ext cx="3536399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790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0"/>
            <a:ext cx="10515600" cy="1206567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denný stacionár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-11151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60183" y="987247"/>
            <a:ext cx="9538887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Rok 2015: </a:t>
            </a:r>
            <a:r>
              <a:rPr lang="sk-SK" dirty="0"/>
              <a:t>poskytovanie sociálnej služby ambulantnou formou s finančnou podporou od MPSVAR.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Cieľová skupina /2014 – 2019/:</a:t>
            </a:r>
            <a:r>
              <a:rPr lang="sk-SK" dirty="0"/>
              <a:t> dospelí ľudia so zdravotným znevýhodnením, duševne chorí ľudia a seniori, ktorí boli odkázaní na pomoc inej fyzickej osoby. Toho času: dospelé osoby so zdravotným znevýhodnením odkázané na pomoc inej fyzickej osoby a ich stupeň odkázanosti je najmenej III.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Poskytovanie sociálneho poradenstva, sociálnej rehabilitácie, stravovania. Zabezpečenie rozvoja pracovných zručností a záujmovej činnosti.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Rok 2016: </a:t>
            </a:r>
            <a:r>
              <a:rPr lang="sk-SK" dirty="0"/>
              <a:t>veľký záujem o sociálnu službu – </a:t>
            </a:r>
          </a:p>
          <a:p>
            <a:pPr lvl="1">
              <a:lnSpc>
                <a:spcPct val="150000"/>
              </a:lnSpc>
            </a:pPr>
            <a:r>
              <a:rPr lang="sk-SK" dirty="0"/>
              <a:t>     zvýšenie kapacity zariadenia na 20 miest a</a:t>
            </a:r>
          </a:p>
          <a:p>
            <a:pPr lvl="1">
              <a:lnSpc>
                <a:spcPct val="150000"/>
              </a:lnSpc>
            </a:pPr>
            <a:r>
              <a:rPr lang="sk-SK" dirty="0"/>
              <a:t>     rozšírenie priestorov o ďalšie 2 miestnosti.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="" xmlns:a16="http://schemas.microsoft.com/office/drawing/2014/main" id="{61DB7708-3167-95CE-D297-00FB8C4E3295}"/>
              </a:ext>
            </a:extLst>
          </p:cNvPr>
          <p:cNvSpPr/>
          <p:nvPr/>
        </p:nvSpPr>
        <p:spPr>
          <a:xfrm rot="16200000">
            <a:off x="7544263" y="2784951"/>
            <a:ext cx="2814358" cy="533174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BA16267C-17CF-A84D-5BA2-5AE57E0F6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17" b="60232"/>
          <a:stretch/>
        </p:blipFill>
        <p:spPr>
          <a:xfrm>
            <a:off x="6501332" y="4245056"/>
            <a:ext cx="4689581" cy="26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3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denný stacionár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73338" y="1520506"/>
            <a:ext cx="6132825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Ťažké obdobie (2017 – 2018) </a:t>
            </a:r>
            <a:r>
              <a:rPr lang="sk-SK" dirty="0"/>
              <a:t>– zápas o zachovanie sociálnej služby. Dôvodom bola zmena financovania sociálnych služieb, zmena v stupňoch odkázanosti.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Rok 2018 </a:t>
            </a:r>
            <a:r>
              <a:rPr lang="sk-SK" dirty="0"/>
              <a:t>– zníženie kapacity na 15 miest.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V nasledujúcich rokoch (2019 – 2020) </a:t>
            </a:r>
            <a:r>
              <a:rPr lang="sk-SK" dirty="0"/>
              <a:t>sa sociálna služba naďalej poskytovala. Tieto roky boli charakteristické vyšším počtom prijímateľov so špecifickými potrebami </a:t>
            </a:r>
            <a:r>
              <a:rPr lang="sk-SK" dirty="0" smtClean="0"/>
              <a:t> a </a:t>
            </a:r>
            <a:r>
              <a:rPr lang="sk-SK" dirty="0"/>
              <a:t>s vyšším stupňom odkázanosti. (ľudia s detskou mozgovou obrnou, s poruchou autistického spektra</a:t>
            </a:r>
            <a:r>
              <a:rPr lang="sk-SK" dirty="0" smtClean="0"/>
              <a:t>,      </a:t>
            </a:r>
            <a:r>
              <a:rPr lang="sk-SK" dirty="0"/>
              <a:t>s Downovým syndrómom, kombinované postihnutia).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Vznikla potreba zriadiť novú sociálnu službu.</a:t>
            </a:r>
          </a:p>
        </p:txBody>
      </p:sp>
    </p:spTree>
    <p:extLst>
      <p:ext uri="{BB962C8B-B14F-4D97-AF65-F5344CB8AC3E}">
        <p14:creationId xmlns:p14="http://schemas.microsoft.com/office/powerpoint/2010/main" val="373922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domov sociálnych služieb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73337" y="1520506"/>
            <a:ext cx="7021003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Január 2021: </a:t>
            </a:r>
            <a:r>
              <a:rPr lang="sk-SK" dirty="0"/>
              <a:t>zriadenie sociálnej služby – domov sociálnych služieb – zvýšenie počtu zamestnancov –  skvalitnenie poskytovanej sociálnej služby.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Ambulantné poskytovanie sociálnej služby s kapacitou 6 miest.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>
                <a:solidFill>
                  <a:srgbClr val="8A1B04"/>
                </a:solidFill>
              </a:rPr>
              <a:t>Cieľová skupina: 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ľudia so zdravotným znevýhodnením rôzneho postihnutia (mentálne, telesné, zrakové, kombinované) a pre zdravotne znevýhodnených, ktorí ukončili povinnú školskú dochádzku. Ich stupeň odkázanosti je najmenej V.  Pre </a:t>
            </a:r>
            <a:r>
              <a:rPr lang="sk-SK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nevidiacu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alebo prakticky </a:t>
            </a:r>
            <a:r>
              <a:rPr lang="sk-SK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nevidiacu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osobu je stupeň jej odkázanosti III.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Od januára 2022 kapacita DSS 8 miest.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>
              <a:solidFill>
                <a:srgbClr val="8A1B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B711A73-2A99-43D2-8343-3A9468459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12" y="194943"/>
            <a:ext cx="10515600" cy="1325563"/>
          </a:xfrm>
        </p:spPr>
        <p:txBody>
          <a:bodyPr>
            <a:noAutofit/>
          </a:bodyPr>
          <a:lstStyle/>
          <a:p>
            <a:r>
              <a:rPr lang="sk-SK" sz="3600" b="1" dirty="0">
                <a:solidFill>
                  <a:srgbClr val="8A1B04"/>
                </a:solidFill>
              </a:rPr>
              <a:t>Dom sv. Júdu Tadeáša –  DNES</a:t>
            </a:r>
            <a:endParaRPr lang="sk-SK" sz="3600" dirty="0">
              <a:solidFill>
                <a:srgbClr val="8A1B04"/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="" xmlns:a16="http://schemas.microsoft.com/office/drawing/2014/main" id="{A7574A8D-0CE3-445B-80AF-0B7C0C462D6B}"/>
              </a:ext>
            </a:extLst>
          </p:cNvPr>
          <p:cNvSpPr/>
          <p:nvPr/>
        </p:nvSpPr>
        <p:spPr>
          <a:xfrm>
            <a:off x="10668000" y="0"/>
            <a:ext cx="1524000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Obdĺžnik 4">
            <a:extLst>
              <a:ext uri="{FF2B5EF4-FFF2-40B4-BE49-F238E27FC236}">
                <a16:creationId xmlns="" xmlns:a16="http://schemas.microsoft.com/office/drawing/2014/main" id="{51272E17-84B1-4C59-A45A-6D7ABD0A528C}"/>
              </a:ext>
            </a:extLst>
          </p:cNvPr>
          <p:cNvSpPr/>
          <p:nvPr/>
        </p:nvSpPr>
        <p:spPr>
          <a:xfrm>
            <a:off x="2394" y="0"/>
            <a:ext cx="596901" cy="6858000"/>
          </a:xfrm>
          <a:prstGeom prst="rect">
            <a:avLst/>
          </a:prstGeom>
          <a:solidFill>
            <a:srgbClr val="8A1B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="" xmlns:a16="http://schemas.microsoft.com/office/drawing/2014/main" id="{4D770418-0BB4-4DC8-A93A-258ED104AC1A}"/>
              </a:ext>
            </a:extLst>
          </p:cNvPr>
          <p:cNvSpPr/>
          <p:nvPr/>
        </p:nvSpPr>
        <p:spPr>
          <a:xfrm>
            <a:off x="11617312" y="0"/>
            <a:ext cx="136879" cy="6858000"/>
          </a:xfrm>
          <a:prstGeom prst="rect">
            <a:avLst/>
          </a:prstGeom>
          <a:solidFill>
            <a:srgbClr val="F0E9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E09D953-D010-4489-9BD4-5E39C7DFDFA6}"/>
              </a:ext>
            </a:extLst>
          </p:cNvPr>
          <p:cNvSpPr txBox="1"/>
          <p:nvPr/>
        </p:nvSpPr>
        <p:spPr>
          <a:xfrm>
            <a:off x="645591" y="1262302"/>
            <a:ext cx="668475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Má svoje stále miesto v širšom regióne. Prijímatelia z mesta Humenné a z okolitých obcí, z </a:t>
            </a:r>
            <a:r>
              <a:rPr lang="sk-SK" dirty="0" err="1"/>
              <a:t>okr</a:t>
            </a:r>
            <a:r>
              <a:rPr lang="sk-SK" dirty="0"/>
              <a:t>. Vranov nad Topľou.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Väčšina prijímateľov prichádza do zariadenia po ukončení povinnej školskej dochádzky v špeciálnej škole.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Podmienka prijatia do zariadenia: žiadosť o poskytovanie sociálnej služby, právoplatné rozhodnutie o odkázanosti na denný stacionár vydané mestom alebo obecným úradom, právoplatné rozhodnutie  o odkázanosti na domov sociálnych služieb vydané PSK.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k-SK" dirty="0"/>
              <a:t>Uzatvorenie zmluvy medzi prijímateľom a zariadením </a:t>
            </a:r>
            <a:r>
              <a:rPr lang="sk-SK" dirty="0" smtClean="0"/>
              <a:t>             a určenie </a:t>
            </a:r>
            <a:r>
              <a:rPr lang="sk-SK" dirty="0"/>
              <a:t>dňa začatia poskytovania sociálnej služby, čas   </a:t>
            </a:r>
          </a:p>
          <a:p>
            <a:pPr lvl="1">
              <a:lnSpc>
                <a:spcPct val="150000"/>
              </a:lnSpc>
            </a:pPr>
            <a:r>
              <a:rPr lang="sk-SK" dirty="0"/>
              <a:t>      poskytovania a strava.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6029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3692</TotalTime>
  <Words>1116</Words>
  <Application>Microsoft Office PowerPoint</Application>
  <PresentationFormat>Custom</PresentationFormat>
  <Paragraphs>130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Motív Office</vt:lpstr>
      <vt:lpstr>PowerPoint Presentation</vt:lpstr>
      <vt:lpstr>Vznik sociálnych služieb v Humennom</vt:lpstr>
      <vt:lpstr>Sociálne centrum Humenné</vt:lpstr>
      <vt:lpstr>Sociálne centrum Humenné</vt:lpstr>
      <vt:lpstr>Dom sv. Júdu Tadeáša – denný stacionár</vt:lpstr>
      <vt:lpstr>Dom sv. Júdu Tadeáša – denný stacionár</vt:lpstr>
      <vt:lpstr>Dom sv. Júdu Tadeáša – denný stacionár</vt:lpstr>
      <vt:lpstr>Dom sv. Júdu Tadeáša – domov sociálnych služieb</vt:lpstr>
      <vt:lpstr>Dom sv. Júdu Tadeáša –  DNES</vt:lpstr>
      <vt:lpstr>Dom sv. Júdu Tadeáša –  DNES</vt:lpstr>
      <vt:lpstr>Dom sv. Júdu Tadeáša –  DNES</vt:lpstr>
      <vt:lpstr>Dom sv. Júdu Tadeáša –  DNES</vt:lpstr>
      <vt:lpstr>Dom sv. Júdu Tadeáša –  prehľad aktivít</vt:lpstr>
      <vt:lpstr>Dom sv. Júdu Tadeáša –  prehľad aktivít</vt:lpstr>
      <vt:lpstr>Dom sv. Júdu Tadeáša –  prehľad aktivít</vt:lpstr>
      <vt:lpstr>Dom sv. Júdu Tadeáša –  čo nás vystihuje?</vt:lpstr>
      <vt:lpstr>Ďakujem za pozornosť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admin</dc:creator>
  <cp:lastModifiedBy>v.futejova@outlook.sk</cp:lastModifiedBy>
  <cp:revision>78</cp:revision>
  <dcterms:created xsi:type="dcterms:W3CDTF">2022-05-02T09:59:04Z</dcterms:created>
  <dcterms:modified xsi:type="dcterms:W3CDTF">2022-06-05T10:30:55Z</dcterms:modified>
</cp:coreProperties>
</file>